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Заголовок и подзаголовок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Линия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Текст заголовка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4" name="Уровень текста 1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" name="Номер слайда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Текст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03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 — 3 шт.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Изображение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Изображение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Изображение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Прямоугольный комментарий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Введите цитату…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Введите цитату…</a:t>
            </a:r>
          </a:p>
        </p:txBody>
      </p:sp>
      <p:sp>
        <p:nvSpPr>
          <p:cNvPr id="123" name="Иван Арсентьев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Иван Арсентьев</a:t>
            </a:r>
          </a:p>
        </p:txBody>
      </p:sp>
      <p:sp>
        <p:nvSpPr>
          <p:cNvPr id="124" name="Текст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Цитата, альт.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Введите цитату…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Введите цитату…</a:t>
            </a:r>
          </a:p>
        </p:txBody>
      </p:sp>
      <p:sp>
        <p:nvSpPr>
          <p:cNvPr id="133" name="Изображение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Иван Арсентьев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Иван Арсентьев</a:t>
            </a:r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Изображение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 — альтернатив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 — горизонтально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Изображение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Линия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Текст заголовка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5" name="Уровень текста 1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6" name="Номер слайда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и подзаголовок, аль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Линия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Текст заголовка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5" name="Уровень текста 1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6" name="Номер слайда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 — по центру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Текст заголовка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4" name="Номер слайда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 — вертикально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Линия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Изображение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Текст заголовка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4" name="Уровень текста 1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5" name="Номер слайда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Текст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63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Текст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7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73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, аль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Текст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8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83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Текст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92" name="Изображение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Текст заголовка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94" name="Уровень текста 1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Линия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Текст заголовка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4" name="Уровень текста 1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" name="Номер слайда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Engine team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Engine team</a:t>
            </a:r>
          </a:p>
        </p:txBody>
      </p:sp>
      <p:sp>
        <p:nvSpPr>
          <p:cNvPr id="167" name="Василькова Юлия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19937">
              <a:spcBef>
                <a:spcPts val="2000"/>
              </a:spcBef>
              <a:defRPr sz="3026">
                <a:solidFill>
                  <a:schemeClr val="accent4"/>
                </a:solidFill>
              </a:defRPr>
            </a:pPr>
            <a:r>
              <a:t>Василькова Юлия </a:t>
            </a:r>
          </a:p>
          <a:p>
            <a:pPr lvl="6" marL="0" indent="0" defTabSz="519937">
              <a:lnSpc>
                <a:spcPct val="80000"/>
              </a:lnSpc>
              <a:spcBef>
                <a:spcPts val="2000"/>
              </a:spcBef>
              <a:buClrTx/>
              <a:buSzTx/>
              <a:buFontTx/>
              <a:buNone/>
              <a:defRPr cap="all" sz="3026">
                <a:solidFill>
                  <a:schemeClr val="accent4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Борисов Дмитрий </a:t>
            </a:r>
          </a:p>
          <a:p>
            <a:pPr defTabSz="519937">
              <a:spcBef>
                <a:spcPts val="2000"/>
              </a:spcBef>
              <a:defRPr sz="3026">
                <a:solidFill>
                  <a:schemeClr val="accent4"/>
                </a:solidFill>
              </a:defRPr>
            </a:pPr>
            <a:r>
              <a:t>Мороз Владислав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Engin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Engine</a:t>
            </a:r>
          </a:p>
        </p:txBody>
      </p:sp>
      <p:sp>
        <p:nvSpPr>
          <p:cNvPr id="219" name="выбор оптимального алгоритма"/>
          <p:cNvSpPr txBox="1"/>
          <p:nvPr>
            <p:ph type="title"/>
          </p:nvPr>
        </p:nvSpPr>
        <p:spPr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sz="4000">
                <a:solidFill>
                  <a:srgbClr val="232323"/>
                </a:solidFill>
              </a:defRPr>
            </a:lvl1pPr>
          </a:lstStyle>
          <a:p>
            <a:pPr/>
            <a:r>
              <a:t>выбор оптимального алгоритма</a:t>
            </a:r>
          </a:p>
        </p:txBody>
      </p:sp>
      <p:sp>
        <p:nvSpPr>
          <p:cNvPr id="220" name="Поддержим население на определенном уровне: позволим поездам ездить дальше и интереснее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ClrTx/>
              <a:buSzPct val="40000"/>
              <a:buFontTx/>
              <a:buBlip>
                <a:blip r:embed="rId2"/>
              </a:buBlip>
              <a:defRPr>
                <a:solidFill>
                  <a:srgbClr val="A6AAA9"/>
                </a:solidFill>
              </a:defRPr>
            </a:pPr>
            <a:r>
              <a:rPr b="1">
                <a:solidFill>
                  <a:schemeClr val="accent4"/>
                </a:solidFill>
                <a:latin typeface="Avenir Next"/>
                <a:ea typeface="Avenir Next"/>
                <a:cs typeface="Avenir Next"/>
                <a:sym typeface="Avenir Next"/>
              </a:rPr>
              <a:t>Поддержим население на определенном уровне:</a:t>
            </a:r>
            <a:r>
              <a:t> позволим поездам ездить дальше и интереснее</a:t>
            </a:r>
          </a:p>
          <a:p>
            <a:pPr lvl="1">
              <a:buClrTx/>
              <a:buSzPct val="40000"/>
              <a:buFontTx/>
              <a:buBlip>
                <a:blip r:embed="rId2"/>
              </a:buBlip>
              <a:defRPr>
                <a:solidFill>
                  <a:srgbClr val="A6AAA9"/>
                </a:solidFill>
              </a:defRPr>
            </a:pPr>
            <a:r>
              <a:rPr b="1">
                <a:solidFill>
                  <a:schemeClr val="accent4"/>
                </a:solidFill>
                <a:latin typeface="Avenir Next"/>
                <a:ea typeface="Avenir Next"/>
                <a:cs typeface="Avenir Next"/>
                <a:sym typeface="Avenir Next"/>
              </a:rPr>
              <a:t>Возьмем всё и как можно быстрее:</a:t>
            </a:r>
            <a:r>
              <a:t> найти ближайших магазин или склад и ехать туда как можно скорее, несмотря ни на что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Engin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Engine</a:t>
            </a:r>
          </a:p>
        </p:txBody>
      </p:sp>
      <p:sp>
        <p:nvSpPr>
          <p:cNvPr id="223" name="выбор оптимального алгоритма"/>
          <p:cNvSpPr txBox="1"/>
          <p:nvPr>
            <p:ph type="title"/>
          </p:nvPr>
        </p:nvSpPr>
        <p:spPr>
          <a:prstGeom prst="rect">
            <a:avLst/>
          </a:prstGeom>
          <a:solidFill>
            <a:schemeClr val="accent4"/>
          </a:solidFill>
        </p:spPr>
        <p:txBody>
          <a:bodyPr/>
          <a:lstStyle>
            <a:lvl1pPr defTabSz="233679">
              <a:spcBef>
                <a:spcPts val="0"/>
              </a:spcBef>
              <a:defRPr sz="6800"/>
            </a:lvl1pPr>
          </a:lstStyle>
          <a:p>
            <a:pPr/>
            <a:r>
              <a:t>выбор оптимального алгоритма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ame Over!"/>
          <p:cNvSpPr txBox="1"/>
          <p:nvPr>
            <p:ph type="title"/>
          </p:nvPr>
        </p:nvSpPr>
        <p:spPr>
          <a:xfrm>
            <a:off x="2507245" y="3011060"/>
            <a:ext cx="8261126" cy="2429960"/>
          </a:xfrm>
          <a:prstGeom prst="rect">
            <a:avLst/>
          </a:prstGeom>
        </p:spPr>
        <p:txBody>
          <a:bodyPr/>
          <a:lstStyle>
            <a:lvl1pPr defTabSz="578358">
              <a:defRPr sz="16830">
                <a:solidFill>
                  <a:schemeClr val="accent4"/>
                </a:solidFill>
              </a:defRPr>
            </a:lvl1pPr>
          </a:lstStyle>
          <a:p>
            <a:pPr/>
            <a:r>
              <a:t>Game Over!</a:t>
            </a:r>
          </a:p>
        </p:txBody>
      </p:sp>
      <p:sp>
        <p:nvSpPr>
          <p:cNvPr id="226" name="…Hope, not for us"/>
          <p:cNvSpPr txBox="1"/>
          <p:nvPr/>
        </p:nvSpPr>
        <p:spPr>
          <a:xfrm>
            <a:off x="9082565" y="8353886"/>
            <a:ext cx="3064955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chemeClr val="accent4"/>
                </a:solidFill>
              </a:defRPr>
            </a:lvl1pPr>
          </a:lstStyle>
          <a:p>
            <a:pPr/>
            <a:r>
              <a:t>…Hope, not for us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Engin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Engine</a:t>
            </a:r>
          </a:p>
        </p:txBody>
      </p:sp>
      <p:sp>
        <p:nvSpPr>
          <p:cNvPr id="170" name="Вначале был…"/>
          <p:cNvSpPr txBox="1"/>
          <p:nvPr>
            <p:ph type="title"/>
          </p:nvPr>
        </p:nvSpPr>
        <p:spPr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sz="4000">
                <a:solidFill>
                  <a:srgbClr val="232323"/>
                </a:solidFill>
              </a:defRPr>
            </a:lvl1pPr>
          </a:lstStyle>
          <a:p>
            <a:pPr/>
            <a:r>
              <a:t>Вначале был…</a:t>
            </a:r>
          </a:p>
        </p:txBody>
      </p:sp>
      <p:sp>
        <p:nvSpPr>
          <p:cNvPr id="171" name="app.py"/>
          <p:cNvSpPr txBox="1"/>
          <p:nvPr>
            <p:ph type="body" sz="quarter" idx="1"/>
          </p:nvPr>
        </p:nvSpPr>
        <p:spPr>
          <a:xfrm>
            <a:off x="406400" y="2743200"/>
            <a:ext cx="2933116" cy="1514657"/>
          </a:xfrm>
          <a:prstGeom prst="rect">
            <a:avLst/>
          </a:prstGeom>
        </p:spPr>
        <p:txBody>
          <a:bodyPr/>
          <a:lstStyle>
            <a:lvl1pPr marL="836705" indent="-836705">
              <a:lnSpc>
                <a:spcPct val="80000"/>
              </a:lnSpc>
              <a:spcBef>
                <a:spcPts val="0"/>
              </a:spcBef>
              <a:buChar char="‣"/>
              <a:defRPr cap="all" sz="4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app.py</a:t>
            </a:r>
          </a:p>
        </p:txBody>
      </p:sp>
      <p:pic>
        <p:nvPicPr>
          <p:cNvPr id="172" name="photo_2018-12-17_15-48-01.jpg" descr="photo_2018-12-17_15-48-01.jpg"/>
          <p:cNvPicPr>
            <a:picLocks noChangeAspect="1"/>
          </p:cNvPicPr>
          <p:nvPr/>
        </p:nvPicPr>
        <p:blipFill>
          <a:blip r:embed="rId2">
            <a:extLst/>
          </a:blip>
          <a:srcRect l="0" t="7336" r="1562" b="0"/>
          <a:stretch>
            <a:fillRect/>
          </a:stretch>
        </p:blipFill>
        <p:spPr>
          <a:xfrm>
            <a:off x="525007" y="3782313"/>
            <a:ext cx="3318796" cy="3349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_2018-11-20_10-10-01.png" descr="image_2018-11-20_10-10-01.png"/>
          <p:cNvPicPr>
            <a:picLocks noChangeAspect="1"/>
          </p:cNvPicPr>
          <p:nvPr/>
        </p:nvPicPr>
        <p:blipFill>
          <a:blip r:embed="rId3">
            <a:extLst/>
          </a:blip>
          <a:srcRect l="0" t="5955" r="2441" b="0"/>
          <a:stretch>
            <a:fillRect/>
          </a:stretch>
        </p:blipFill>
        <p:spPr>
          <a:xfrm>
            <a:off x="4805347" y="6079977"/>
            <a:ext cx="5525129" cy="3207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_2018-11-16_12-18-21.png" descr="image_2018-11-16_12-18-21.png"/>
          <p:cNvPicPr>
            <a:picLocks noChangeAspect="1"/>
          </p:cNvPicPr>
          <p:nvPr/>
        </p:nvPicPr>
        <p:blipFill>
          <a:blip r:embed="rId4">
            <a:extLst/>
          </a:blip>
          <a:srcRect l="0" t="8555" r="0" b="0"/>
          <a:stretch>
            <a:fillRect/>
          </a:stretch>
        </p:blipFill>
        <p:spPr>
          <a:xfrm>
            <a:off x="7048123" y="2649067"/>
            <a:ext cx="5525219" cy="3042552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V 1.0"/>
          <p:cNvSpPr txBox="1"/>
          <p:nvPr/>
        </p:nvSpPr>
        <p:spPr>
          <a:xfrm>
            <a:off x="538134" y="7397801"/>
            <a:ext cx="928929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>
              <a:defRPr b="1" sz="2400">
                <a:solidFill>
                  <a:schemeClr val="accent4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V 1.0</a:t>
            </a:r>
          </a:p>
        </p:txBody>
      </p:sp>
      <p:sp>
        <p:nvSpPr>
          <p:cNvPr id="176" name="V 1.1"/>
          <p:cNvSpPr txBox="1"/>
          <p:nvPr/>
        </p:nvSpPr>
        <p:spPr>
          <a:xfrm>
            <a:off x="6063335" y="5170810"/>
            <a:ext cx="8781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chemeClr val="accent4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V 1.1</a:t>
            </a:r>
          </a:p>
        </p:txBody>
      </p:sp>
      <p:sp>
        <p:nvSpPr>
          <p:cNvPr id="177" name="V 1.2"/>
          <p:cNvSpPr txBox="1"/>
          <p:nvPr/>
        </p:nvSpPr>
        <p:spPr>
          <a:xfrm>
            <a:off x="10598456" y="8757212"/>
            <a:ext cx="8781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chemeClr val="accent4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V 1.2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Engin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Engine</a:t>
            </a:r>
          </a:p>
        </p:txBody>
      </p:sp>
      <p:sp>
        <p:nvSpPr>
          <p:cNvPr id="180" name="Завели баг-треккер"/>
          <p:cNvSpPr txBox="1"/>
          <p:nvPr>
            <p:ph type="title"/>
          </p:nvPr>
        </p:nvSpPr>
        <p:spPr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sz="4000">
                <a:solidFill>
                  <a:srgbClr val="232323"/>
                </a:solidFill>
              </a:defRPr>
            </a:lvl1pPr>
          </a:lstStyle>
          <a:p>
            <a:pPr/>
            <a:r>
              <a:t>Завели баг-треккер</a:t>
            </a:r>
          </a:p>
        </p:txBody>
      </p:sp>
      <p:sp>
        <p:nvSpPr>
          <p:cNvPr id="181" name="app.p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36705" indent="-836705">
              <a:lnSpc>
                <a:spcPct val="80000"/>
              </a:lnSpc>
              <a:spcBef>
                <a:spcPts val="0"/>
              </a:spcBef>
              <a:buChar char="‣"/>
              <a:defRPr cap="all" sz="4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app.py</a:t>
            </a:r>
          </a:p>
          <a:p>
            <a:pPr marL="836705" indent="-836705">
              <a:lnSpc>
                <a:spcPct val="80000"/>
              </a:lnSpc>
              <a:spcBef>
                <a:spcPts val="0"/>
              </a:spcBef>
              <a:buChar char="‣"/>
              <a:defRPr cap="all" sz="48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graph.py</a:t>
            </a:r>
          </a:p>
          <a:p>
            <a:pPr marL="836705" indent="-836705">
              <a:lnSpc>
                <a:spcPct val="80000"/>
              </a:lnSpc>
              <a:spcBef>
                <a:spcPts val="0"/>
              </a:spcBef>
              <a:buChar char="‣"/>
              <a:defRPr cap="all" sz="48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main.py</a:t>
            </a:r>
          </a:p>
        </p:txBody>
      </p:sp>
      <p:pic>
        <p:nvPicPr>
          <p:cNvPr id="182" name="move_points.mp4" descr="move_points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803885" y="4763897"/>
            <a:ext cx="7758601" cy="4364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6599" fill="hold"/>
                                        <p:tgtEl>
                                          <p:spTgt spid="1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Engin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Engine</a:t>
            </a:r>
          </a:p>
        </p:txBody>
      </p:sp>
      <p:sp>
        <p:nvSpPr>
          <p:cNvPr id="185" name="Соединились с сервером"/>
          <p:cNvSpPr txBox="1"/>
          <p:nvPr>
            <p:ph type="title"/>
          </p:nvPr>
        </p:nvSpPr>
        <p:spPr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sz="4000">
                <a:solidFill>
                  <a:srgbClr val="232323"/>
                </a:solidFill>
              </a:defRPr>
            </a:lvl1pPr>
          </a:lstStyle>
          <a:p>
            <a:pPr/>
            <a:r>
              <a:t>Соединились с сервером</a:t>
            </a:r>
          </a:p>
        </p:txBody>
      </p:sp>
      <p:sp>
        <p:nvSpPr>
          <p:cNvPr id="186" name="app.p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36705" indent="-836705">
              <a:lnSpc>
                <a:spcPct val="80000"/>
              </a:lnSpc>
              <a:spcBef>
                <a:spcPts val="0"/>
              </a:spcBef>
              <a:buChar char="‣"/>
              <a:defRPr cap="all" sz="4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app.py</a:t>
            </a:r>
          </a:p>
          <a:p>
            <a:pPr marL="836705" indent="-836705">
              <a:lnSpc>
                <a:spcPct val="80000"/>
              </a:lnSpc>
              <a:spcBef>
                <a:spcPts val="0"/>
              </a:spcBef>
              <a:buChar char="‣"/>
              <a:defRPr cap="all" sz="4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graph.py</a:t>
            </a:r>
          </a:p>
          <a:p>
            <a:pPr marL="836705" indent="-836705">
              <a:lnSpc>
                <a:spcPct val="80000"/>
              </a:lnSpc>
              <a:spcBef>
                <a:spcPts val="0"/>
              </a:spcBef>
              <a:buChar char="‣"/>
              <a:defRPr cap="all" sz="4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main.py</a:t>
            </a:r>
          </a:p>
          <a:p>
            <a:pPr marL="836705" indent="-836705">
              <a:lnSpc>
                <a:spcPct val="80000"/>
              </a:lnSpc>
              <a:spcBef>
                <a:spcPts val="0"/>
              </a:spcBef>
              <a:buChar char="‣"/>
              <a:defRPr cap="all" sz="48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client.py</a:t>
            </a:r>
          </a:p>
          <a:p>
            <a:pPr marL="836705" indent="-836705">
              <a:lnSpc>
                <a:spcPct val="80000"/>
              </a:lnSpc>
              <a:spcBef>
                <a:spcPts val="0"/>
              </a:spcBef>
              <a:buChar char="‣"/>
              <a:defRPr cap="all" sz="48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bot.py</a:t>
            </a:r>
          </a:p>
        </p:txBody>
      </p:sp>
      <p:pic>
        <p:nvPicPr>
          <p:cNvPr id="187" name="city.png" descr="cit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4045" y="6243866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market.png" descr="marke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4045" y="3552807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train.png" descr="trai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11015" y="3552807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user_city.png" descr="user_cit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96000" y="5265223"/>
            <a:ext cx="812800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layer_train.png" descr="player_trai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540348" y="5265223"/>
            <a:ext cx="812801" cy="81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Engin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Engine</a:t>
            </a:r>
          </a:p>
        </p:txBody>
      </p:sp>
      <p:sp>
        <p:nvSpPr>
          <p:cNvPr id="194" name="Диалог подключения к серверу и кнопка «play»"/>
          <p:cNvSpPr txBox="1"/>
          <p:nvPr>
            <p:ph type="title"/>
          </p:nvPr>
        </p:nvSpPr>
        <p:spPr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sz="4000">
                <a:solidFill>
                  <a:srgbClr val="232323"/>
                </a:solidFill>
              </a:defRPr>
            </a:lvl1pPr>
          </a:lstStyle>
          <a:p>
            <a:pPr/>
            <a:r>
              <a:t>Диалог подключения к серверу и кнопка «play»</a:t>
            </a:r>
          </a:p>
        </p:txBody>
      </p:sp>
      <p:pic>
        <p:nvPicPr>
          <p:cNvPr id="195" name="Снимок экрана 2018-12-17 в 17.44.44.png" descr="Снимок экрана 2018-12-17 в 17.44.44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007320" y="3024837"/>
            <a:ext cx="6990187" cy="4550948"/>
          </a:xfrm>
          <a:prstGeom prst="rect">
            <a:avLst/>
          </a:prstGeom>
          <a:ln w="127000">
            <a:solidFill>
              <a:schemeClr val="accent4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Engin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Engine</a:t>
            </a:r>
          </a:p>
        </p:txBody>
      </p:sp>
      <p:sp>
        <p:nvSpPr>
          <p:cNvPr id="198" name="Завели баг-треккер"/>
          <p:cNvSpPr txBox="1"/>
          <p:nvPr>
            <p:ph type="title"/>
          </p:nvPr>
        </p:nvSpPr>
        <p:spPr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sz="4000">
                <a:solidFill>
                  <a:srgbClr val="232323"/>
                </a:solidFill>
              </a:defRPr>
            </a:lvl1pPr>
          </a:lstStyle>
          <a:p>
            <a:pPr/>
            <a:r>
              <a:t>Завели баг-треккер</a:t>
            </a:r>
          </a:p>
        </p:txBody>
      </p:sp>
      <p:sp>
        <p:nvSpPr>
          <p:cNvPr id="199" name="app.p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36705" indent="-836705">
              <a:lnSpc>
                <a:spcPct val="80000"/>
              </a:lnSpc>
              <a:spcBef>
                <a:spcPts val="0"/>
              </a:spcBef>
              <a:buChar char="‣"/>
              <a:defRPr cap="all" sz="4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app.py</a:t>
            </a:r>
          </a:p>
          <a:p>
            <a:pPr marL="836705" indent="-836705">
              <a:lnSpc>
                <a:spcPct val="80000"/>
              </a:lnSpc>
              <a:spcBef>
                <a:spcPts val="0"/>
              </a:spcBef>
              <a:buChar char="‣"/>
              <a:defRPr cap="all" sz="4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graph.py</a:t>
            </a:r>
          </a:p>
          <a:p>
            <a:pPr marL="836705" indent="-836705">
              <a:lnSpc>
                <a:spcPct val="80000"/>
              </a:lnSpc>
              <a:spcBef>
                <a:spcPts val="0"/>
              </a:spcBef>
              <a:buChar char="‣"/>
              <a:defRPr cap="all" sz="4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main.py</a:t>
            </a:r>
          </a:p>
          <a:p>
            <a:pPr marL="836705" indent="-836705">
              <a:lnSpc>
                <a:spcPct val="80000"/>
              </a:lnSpc>
              <a:spcBef>
                <a:spcPts val="0"/>
              </a:spcBef>
              <a:buChar char="‣"/>
              <a:defRPr cap="all" sz="4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client.py</a:t>
            </a:r>
          </a:p>
          <a:p>
            <a:pPr marL="836705" indent="-836705">
              <a:lnSpc>
                <a:spcPct val="80000"/>
              </a:lnSpc>
              <a:spcBef>
                <a:spcPts val="0"/>
              </a:spcBef>
              <a:buChar char="‣"/>
              <a:defRPr cap="all" sz="4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bot.py</a:t>
            </a:r>
          </a:p>
          <a:p>
            <a:pPr marL="836705" indent="-836705">
              <a:lnSpc>
                <a:spcPct val="80000"/>
              </a:lnSpc>
              <a:spcBef>
                <a:spcPts val="0"/>
              </a:spcBef>
              <a:buChar char="‣"/>
              <a:defRPr cap="all" sz="48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TODO.txt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Engin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Engine</a:t>
            </a:r>
          </a:p>
        </p:txBody>
      </p:sp>
      <p:pic>
        <p:nvPicPr>
          <p:cNvPr id="202" name="Снимок экрана 2018-12-17 в 17.46.15.png" descr="Снимок экрана 2018-12-17 в 17.46.15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434184" y="1340165"/>
            <a:ext cx="8486879" cy="4612583"/>
          </a:xfrm>
          <a:prstGeom prst="rect">
            <a:avLst/>
          </a:prstGeom>
          <a:ln w="50800">
            <a:solidFill>
              <a:schemeClr val="accent4"/>
            </a:solidFill>
            <a:miter lim="400000"/>
          </a:ln>
        </p:spPr>
      </p:pic>
      <p:pic>
        <p:nvPicPr>
          <p:cNvPr id="203" name="Снимок экрана 2018-12-17 в 17.44.18.png" descr="Снимок экрана 2018-12-17 в 17.44.18.png"/>
          <p:cNvPicPr>
            <a:picLocks noChangeAspect="1"/>
          </p:cNvPicPr>
          <p:nvPr/>
        </p:nvPicPr>
        <p:blipFill>
          <a:blip r:embed="rId3">
            <a:extLst/>
          </a:blip>
          <a:srcRect l="0" t="53988" r="25781" b="0"/>
          <a:stretch>
            <a:fillRect/>
          </a:stretch>
        </p:blipFill>
        <p:spPr>
          <a:xfrm>
            <a:off x="529068" y="7559746"/>
            <a:ext cx="4496065" cy="1192061"/>
          </a:xfrm>
          <a:prstGeom prst="rect">
            <a:avLst/>
          </a:prstGeom>
          <a:ln w="127000">
            <a:solidFill>
              <a:schemeClr val="accent4"/>
            </a:solidFill>
            <a:miter lim="400000"/>
          </a:ln>
        </p:spPr>
      </p:pic>
      <p:sp>
        <p:nvSpPr>
          <p:cNvPr id="204" name="Стрелка"/>
          <p:cNvSpPr/>
          <p:nvPr/>
        </p:nvSpPr>
        <p:spPr>
          <a:xfrm rot="7084937">
            <a:off x="2860417" y="605844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ln w="508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chemeClr val="accent4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05" name="настройки…"/>
          <p:cNvSpPr/>
          <p:nvPr/>
        </p:nvSpPr>
        <p:spPr>
          <a:xfrm>
            <a:off x="5279032" y="7520852"/>
            <a:ext cx="2446736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3" y="0"/>
                </a:moveTo>
                <a:cubicBezTo>
                  <a:pt x="2493" y="0"/>
                  <a:pt x="2242" y="484"/>
                  <a:pt x="2242" y="1080"/>
                </a:cubicBezTo>
                <a:lnTo>
                  <a:pt x="2242" y="8640"/>
                </a:lnTo>
                <a:lnTo>
                  <a:pt x="0" y="10800"/>
                </a:lnTo>
                <a:lnTo>
                  <a:pt x="2242" y="12960"/>
                </a:lnTo>
                <a:lnTo>
                  <a:pt x="2242" y="20520"/>
                </a:lnTo>
                <a:cubicBezTo>
                  <a:pt x="2242" y="21116"/>
                  <a:pt x="2493" y="21600"/>
                  <a:pt x="2803" y="21600"/>
                </a:cubicBezTo>
                <a:lnTo>
                  <a:pt x="21039" y="21600"/>
                </a:lnTo>
                <a:cubicBezTo>
                  <a:pt x="21349" y="21600"/>
                  <a:pt x="21600" y="21116"/>
                  <a:pt x="21600" y="20520"/>
                </a:cubicBezTo>
                <a:lnTo>
                  <a:pt x="21600" y="1080"/>
                </a:lnTo>
                <a:cubicBezTo>
                  <a:pt x="21600" y="484"/>
                  <a:pt x="21349" y="0"/>
                  <a:pt x="21039" y="0"/>
                </a:cubicBezTo>
                <a:lnTo>
                  <a:pt x="2803" y="0"/>
                </a:lnTo>
                <a:close/>
              </a:path>
            </a:pathLst>
          </a:custGeom>
          <a:solidFill>
            <a:srgbClr val="838787"/>
          </a:solidFill>
          <a:ln w="12700">
            <a:solidFill>
              <a:schemeClr val="accent1">
                <a:hueOff val="104794"/>
                <a:lumOff val="-84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настройки 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отображения</a:t>
            </a:r>
          </a:p>
        </p:txBody>
      </p:sp>
      <p:sp>
        <p:nvSpPr>
          <p:cNvPr id="206" name="Стрелка"/>
          <p:cNvSpPr/>
          <p:nvPr/>
        </p:nvSpPr>
        <p:spPr>
          <a:xfrm rot="5314801">
            <a:off x="10053087" y="5978817"/>
            <a:ext cx="1067641" cy="1270001"/>
          </a:xfrm>
          <a:prstGeom prst="rightArrow">
            <a:avLst>
              <a:gd name="adj1" fmla="val 32000"/>
              <a:gd name="adj2" fmla="val 76131"/>
            </a:avLst>
          </a:prstGeom>
          <a:ln w="508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chemeClr val="accent4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07" name="Прямоугольный комментарий"/>
          <p:cNvSpPr/>
          <p:nvPr/>
        </p:nvSpPr>
        <p:spPr>
          <a:xfrm rot="5384945">
            <a:off x="9406579" y="6893870"/>
            <a:ext cx="1511301" cy="2189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57" y="0"/>
                </a:moveTo>
                <a:cubicBezTo>
                  <a:pt x="4142" y="0"/>
                  <a:pt x="3727" y="287"/>
                  <a:pt x="3727" y="642"/>
                </a:cubicBezTo>
                <a:lnTo>
                  <a:pt x="3727" y="5145"/>
                </a:lnTo>
                <a:lnTo>
                  <a:pt x="0" y="6429"/>
                </a:lnTo>
                <a:lnTo>
                  <a:pt x="3727" y="7717"/>
                </a:lnTo>
                <a:lnTo>
                  <a:pt x="3727" y="20958"/>
                </a:lnTo>
                <a:cubicBezTo>
                  <a:pt x="3727" y="21313"/>
                  <a:pt x="4142" y="21600"/>
                  <a:pt x="4657" y="21600"/>
                </a:cubicBezTo>
                <a:lnTo>
                  <a:pt x="20670" y="21600"/>
                </a:lnTo>
                <a:cubicBezTo>
                  <a:pt x="21184" y="21600"/>
                  <a:pt x="21600" y="21313"/>
                  <a:pt x="21600" y="20958"/>
                </a:cubicBezTo>
                <a:lnTo>
                  <a:pt x="21600" y="642"/>
                </a:lnTo>
                <a:cubicBezTo>
                  <a:pt x="21600" y="287"/>
                  <a:pt x="21184" y="0"/>
                  <a:pt x="20670" y="0"/>
                </a:cubicBezTo>
                <a:lnTo>
                  <a:pt x="4657" y="0"/>
                </a:lnTo>
                <a:close/>
              </a:path>
            </a:pathLst>
          </a:custGeom>
          <a:solidFill>
            <a:srgbClr val="838787"/>
          </a:solidFill>
          <a:ln w="25400">
            <a:solidFill>
              <a:schemeClr val="accent1">
                <a:hueOff val="262910"/>
                <a:satOff val="3867"/>
                <a:lumOff val="-1803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08" name="start/stop…"/>
          <p:cNvSpPr txBox="1"/>
          <p:nvPr/>
        </p:nvSpPr>
        <p:spPr>
          <a:xfrm>
            <a:off x="9210286" y="7720241"/>
            <a:ext cx="1905029" cy="871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ts val="3300"/>
              </a:lnSpc>
              <a:spcBef>
                <a:spcPts val="100"/>
              </a:spcBef>
              <a:defRPr cap="all" sz="27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start/stop</a:t>
            </a:r>
          </a:p>
          <a:p>
            <a:pPr>
              <a:lnSpc>
                <a:spcPts val="3300"/>
              </a:lnSpc>
              <a:spcBef>
                <a:spcPts val="2800"/>
              </a:spcBef>
              <a:defRPr cap="all" sz="27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bot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Engin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Engine</a:t>
            </a:r>
          </a:p>
        </p:txBody>
      </p:sp>
      <p:sp>
        <p:nvSpPr>
          <p:cNvPr id="211" name="Добавили отдельный поток для игрового бота"/>
          <p:cNvSpPr txBox="1"/>
          <p:nvPr>
            <p:ph type="title"/>
          </p:nvPr>
        </p:nvSpPr>
        <p:spPr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sz="4000">
                <a:solidFill>
                  <a:srgbClr val="232323"/>
                </a:solidFill>
              </a:defRPr>
            </a:lvl1pPr>
          </a:lstStyle>
          <a:p>
            <a:pPr/>
            <a:r>
              <a:t>Добавили отдельный поток для игрового бота</a:t>
            </a:r>
          </a:p>
        </p:txBody>
      </p:sp>
      <p:sp>
        <p:nvSpPr>
          <p:cNvPr id="212" name="self.bot_thread = Thread(target=self.bot.start, kwargs=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5" marL="0" indent="0">
              <a:lnSpc>
                <a:spcPct val="80000"/>
              </a:lnSpc>
              <a:spcBef>
                <a:spcPts val="500"/>
              </a:spcBef>
              <a:buClrTx/>
              <a:buSzTx/>
              <a:buFontTx/>
              <a:buNone/>
              <a:defRPr cap="all" sz="2800">
                <a:solidFill>
                  <a:srgbClr val="A6AAA9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self.bot_thread = Thread(target=self.bot.start, kwargs={</a:t>
            </a:r>
          </a:p>
          <a:p>
            <a:pPr lvl="8" marL="0" indent="0">
              <a:lnSpc>
                <a:spcPct val="80000"/>
              </a:lnSpc>
              <a:spcBef>
                <a:spcPts val="500"/>
              </a:spcBef>
              <a:buClrTx/>
              <a:buSzTx/>
              <a:buFontTx/>
              <a:buNone/>
              <a:defRPr cap="all" sz="2800">
                <a:solidFill>
                  <a:srgbClr val="A6AAA9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                'host': self.host,</a:t>
            </a:r>
          </a:p>
          <a:p>
            <a:pPr lvl="5" marL="0" indent="0">
              <a:lnSpc>
                <a:spcPct val="80000"/>
              </a:lnSpc>
              <a:spcBef>
                <a:spcPts val="500"/>
              </a:spcBef>
              <a:buClrTx/>
              <a:buSzTx/>
              <a:buFontTx/>
              <a:buNone/>
              <a:defRPr cap="all" sz="2800">
                <a:solidFill>
                  <a:srgbClr val="A6AAA9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                'port': self.port,</a:t>
            </a:r>
          </a:p>
          <a:p>
            <a:pPr lvl="5" marL="0" indent="0">
              <a:lnSpc>
                <a:spcPct val="80000"/>
              </a:lnSpc>
              <a:spcBef>
                <a:spcPts val="500"/>
              </a:spcBef>
              <a:buClrTx/>
              <a:buSzTx/>
              <a:buFontTx/>
              <a:buNone/>
              <a:defRPr cap="all" sz="2800">
                <a:solidFill>
                  <a:srgbClr val="A6AAA9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                'time_out': self.timeout,</a:t>
            </a:r>
          </a:p>
          <a:p>
            <a:pPr lvl="5" marL="0" indent="0">
              <a:lnSpc>
                <a:spcPct val="80000"/>
              </a:lnSpc>
              <a:spcBef>
                <a:spcPts val="500"/>
              </a:spcBef>
              <a:buClrTx/>
              <a:buSzTx/>
              <a:buFontTx/>
              <a:buNone/>
              <a:defRPr cap="all" sz="2800">
                <a:solidFill>
                  <a:srgbClr val="A6AAA9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                'username': self.username,</a:t>
            </a:r>
          </a:p>
          <a:p>
            <a:pPr lvl="5" marL="0" indent="0">
              <a:lnSpc>
                <a:spcPct val="80000"/>
              </a:lnSpc>
              <a:spcBef>
                <a:spcPts val="500"/>
              </a:spcBef>
              <a:buClrTx/>
              <a:buSzTx/>
              <a:buFontTx/>
              <a:buNone/>
              <a:defRPr cap="all" sz="2800">
                <a:solidFill>
                  <a:srgbClr val="A6AAA9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                'password': self.password})</a:t>
            </a:r>
          </a:p>
          <a:p>
            <a:pPr lvl="6" marL="0" indent="0">
              <a:lnSpc>
                <a:spcPct val="80000"/>
              </a:lnSpc>
              <a:spcBef>
                <a:spcPts val="500"/>
              </a:spcBef>
              <a:buClrTx/>
              <a:buSzTx/>
              <a:buFontTx/>
              <a:buNone/>
              <a:defRPr cap="all" sz="2800">
                <a:solidFill>
                  <a:srgbClr val="A6AAA9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 self.bot_thread.start()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Engin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Engine</a:t>
            </a:r>
          </a:p>
        </p:txBody>
      </p:sp>
      <p:sp>
        <p:nvSpPr>
          <p:cNvPr id="215" name="Тестировали на разных платформах"/>
          <p:cNvSpPr txBox="1"/>
          <p:nvPr>
            <p:ph type="title"/>
          </p:nvPr>
        </p:nvSpPr>
        <p:spPr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sz="4000">
                <a:solidFill>
                  <a:srgbClr val="232323"/>
                </a:solidFill>
              </a:defRPr>
            </a:lvl1pPr>
          </a:lstStyle>
          <a:p>
            <a:pPr/>
            <a:r>
              <a:t>Тестировали на разных платформах</a:t>
            </a:r>
          </a:p>
        </p:txBody>
      </p:sp>
      <p:sp>
        <p:nvSpPr>
          <p:cNvPr id="216" name="Window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Tx/>
              <a:buSzPct val="40000"/>
              <a:buFontTx/>
              <a:buBlip>
                <a:blip r:embed="rId2"/>
              </a:buBlip>
              <a:defRPr sz="4300"/>
            </a:pPr>
            <a:r>
              <a:t>Windows</a:t>
            </a:r>
          </a:p>
          <a:p>
            <a:pPr>
              <a:buClrTx/>
              <a:buSzPct val="40000"/>
              <a:buFontTx/>
              <a:buBlip>
                <a:blip r:embed="rId2"/>
              </a:buBlip>
              <a:defRPr sz="4300"/>
            </a:pPr>
            <a:r>
              <a:t>Ubuntu</a:t>
            </a:r>
          </a:p>
          <a:p>
            <a:pPr>
              <a:buClrTx/>
              <a:buSzPct val="40000"/>
              <a:buFontTx/>
              <a:buBlip>
                <a:blip r:embed="rId2"/>
              </a:buBlip>
              <a:defRPr sz="4300"/>
            </a:pPr>
            <a:r>
              <a:t>MacOS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